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053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Aptos Narrow" panose="020B0004020202020204" pitchFamily="34" charset="0"/>
      <p:regular r:id="rId13"/>
      <p:bold r:id="rId14"/>
      <p:italic r:id="rId15"/>
      <p:boldItalic r:id="rId16"/>
    </p:embeddedFon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Gill Sans MT" panose="020B0502020104020203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477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4892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2452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5549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578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680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422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66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62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123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290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17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5610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5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5831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1/14/2026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00121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481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8889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601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1/14/2026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9399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1/14/2026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61793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8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5" r:id="rId12"/>
    <p:sldLayoutId id="2147484066" r:id="rId13"/>
    <p:sldLayoutId id="2147484067" r:id="rId14"/>
    <p:sldLayoutId id="2147484068" r:id="rId15"/>
    <p:sldLayoutId id="2147484069" r:id="rId16"/>
    <p:sldLayoutId id="2147484070" r:id="rId17"/>
    <p:sldLayoutId id="2147484071" r:id="rId18"/>
    <p:sldLayoutId id="2147484072" r:id="rId19"/>
    <p:sldLayoutId id="2147484073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865227" y="2777966"/>
            <a:ext cx="745914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Receipt &amp; Invoice Digitiser</a:t>
            </a:r>
            <a:endParaRPr lang="en-US" sz="4850" dirty="0">
              <a:latin typeface="Arial Narrow" panose="020B0606020202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5227" y="3919776"/>
            <a:ext cx="4635222" cy="464106"/>
          </a:xfrm>
          <a:prstGeom prst="roundRect">
            <a:avLst>
              <a:gd name="adj" fmla="val 38301"/>
            </a:avLst>
          </a:prstGeom>
          <a:solidFill>
            <a:srgbClr val="4B1E0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341" y="4053126"/>
            <a:ext cx="197406" cy="1974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09449" y="3993833"/>
            <a:ext cx="404288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bg1"/>
                </a:solidFill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MILESTONE 1: DOCUMENT INGESTION &amp; OCR</a:t>
            </a:r>
            <a:endParaRPr lang="en-US" sz="155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65227" y="4661535"/>
            <a:ext cx="128998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A comprehensive solution for converting physical receipts into structured digital data through advanced optical character recognition and intelligent processing.</a:t>
            </a:r>
            <a:endParaRPr lang="en-US" sz="19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63083"/>
            <a:ext cx="7415927" cy="1543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150"/>
              </a:lnSpc>
              <a:buNone/>
            </a:pPr>
            <a:r>
              <a:rPr lang="en-US" sz="97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Thank You</a:t>
            </a:r>
            <a:endParaRPr lang="en-US" sz="9700" dirty="0">
              <a:latin typeface="Arial Narrow" panose="020B0606020202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67641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249" y="891659"/>
            <a:ext cx="3705344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8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Milestone 1 Objective</a:t>
            </a:r>
            <a:endParaRPr lang="en-US" sz="4850" dirty="0">
              <a:latin typeface="Arial Narrow" panose="020B0606020202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49603" y="1740456"/>
            <a:ext cx="444579" cy="444579"/>
          </a:xfrm>
          <a:prstGeom prst="roundRect">
            <a:avLst>
              <a:gd name="adj" fmla="val 20565716"/>
            </a:avLst>
          </a:prstGeom>
          <a:solidFill>
            <a:srgbClr val="FC833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1880" y="1862733"/>
            <a:ext cx="200025" cy="2000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49603" y="2333149"/>
            <a:ext cx="1852612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Upload Receipt Files</a:t>
            </a:r>
            <a:endParaRPr lang="en-US" sz="1450" dirty="0">
              <a:latin typeface="Arial Narrow" panose="020B0606020202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349603" y="2653546"/>
            <a:ext cx="7417475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Enable users to seamlessly upload receipt images in multiple formats for processing.</a:t>
            </a:r>
            <a:endParaRPr lang="en-US" sz="1150" dirty="0">
              <a:latin typeface="Arial Narrow" panose="020B060602020203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349603" y="3365540"/>
            <a:ext cx="444579" cy="444579"/>
          </a:xfrm>
          <a:prstGeom prst="roundRect">
            <a:avLst>
              <a:gd name="adj" fmla="val 20565716"/>
            </a:avLst>
          </a:prstGeom>
          <a:solidFill>
            <a:srgbClr val="FC833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1880" y="3487817"/>
            <a:ext cx="200025" cy="2000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49603" y="3958233"/>
            <a:ext cx="1852612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Clean Images for OCR</a:t>
            </a:r>
            <a:endParaRPr lang="en-US" sz="1450" dirty="0">
              <a:latin typeface="Arial Narrow" panose="020B060602020203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349603" y="4278630"/>
            <a:ext cx="7417475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Apply advanced preprocessing techniques to enhance image quality and readability.</a:t>
            </a:r>
            <a:endParaRPr lang="en-US" sz="1150" dirty="0">
              <a:latin typeface="Arial Narrow" panose="020B060602020203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349603" y="4990624"/>
            <a:ext cx="444579" cy="444579"/>
          </a:xfrm>
          <a:prstGeom prst="roundRect">
            <a:avLst>
              <a:gd name="adj" fmla="val 20565716"/>
            </a:avLst>
          </a:prstGeom>
          <a:solidFill>
            <a:srgbClr val="FC833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1880" y="5112901"/>
            <a:ext cx="200025" cy="20002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49603" y="5583317"/>
            <a:ext cx="1852612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Extract Raw Text</a:t>
            </a:r>
            <a:endParaRPr lang="en-US" sz="1450" dirty="0">
              <a:latin typeface="Arial Narrow" panose="020B060602020203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349603" y="5903714"/>
            <a:ext cx="7417475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Convert visual receipt data into machine-readable text format using OCR technology.</a:t>
            </a:r>
            <a:endParaRPr lang="en-US" sz="1150" dirty="0">
              <a:latin typeface="Arial Narrow" panose="020B0606020202030204" pitchFamily="34" charset="0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9603" y="6552723"/>
            <a:ext cx="185261" cy="14811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652498" y="6530935"/>
            <a:ext cx="7114580" cy="47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Core Focus:</a:t>
            </a:r>
            <a:r>
              <a:rPr lang="en-US" sz="11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 This milestone concentrates on transforming physical receipts into readable, structured text data that can be further processed and analysed.</a:t>
            </a:r>
            <a:endParaRPr lang="en-US" sz="115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5227" y="96535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Technologies Used</a:t>
            </a:r>
            <a:endParaRPr lang="en-US" sz="485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5286" y="1932086"/>
            <a:ext cx="128998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Our solution leverages a carefully selected technology stack that combines powerful libraries and frameworks to deliver robust document processing capabilities.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5286" y="3541336"/>
            <a:ext cx="299346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Streamlit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5227" y="4533259"/>
            <a:ext cx="299346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Provides an intuitive web-based user interface for seamless interaction and file management.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043958" y="3541335"/>
            <a:ext cx="299346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OpenCV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67306" y="4527971"/>
            <a:ext cx="299346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Handles sophisticated image preprocessing and enhancement operations for optimal OCR results.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69385" y="3541334"/>
            <a:ext cx="299346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Tesseract OCR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69386" y="4527971"/>
            <a:ext cx="299346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Industry-leading optical character recognition engine for accurate text extraction from images.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771465" y="3541336"/>
            <a:ext cx="29935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Python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771465" y="4533259"/>
            <a:ext cx="29935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Powers the backend logic, orchestrating all components and ensuring smooth data flow.</a:t>
            </a:r>
            <a:endParaRPr lang="en-US" sz="19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EEA0E8-C14A-90C3-58A0-71DA97A6564D}"/>
              </a:ext>
            </a:extLst>
          </p:cNvPr>
          <p:cNvSpPr txBox="1"/>
          <p:nvPr/>
        </p:nvSpPr>
        <p:spPr>
          <a:xfrm>
            <a:off x="972944" y="779914"/>
            <a:ext cx="8148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50" dirty="0">
                <a:latin typeface="Arial Narrow" panose="020B0606020202030204" pitchFamily="34" charset="0"/>
              </a:rPr>
              <a:t>Project Timeline – Milestone 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799779-6292-A496-5FFA-BA5B4080C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888265"/>
              </p:ext>
            </p:extLst>
          </p:nvPr>
        </p:nvGraphicFramePr>
        <p:xfrm>
          <a:off x="972944" y="1750742"/>
          <a:ext cx="12397368" cy="4540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2456">
                  <a:extLst>
                    <a:ext uri="{9D8B030D-6E8A-4147-A177-3AD203B41FA5}">
                      <a16:colId xmlns:a16="http://schemas.microsoft.com/office/drawing/2014/main" val="3035452785"/>
                    </a:ext>
                  </a:extLst>
                </a:gridCol>
                <a:gridCol w="4132456">
                  <a:extLst>
                    <a:ext uri="{9D8B030D-6E8A-4147-A177-3AD203B41FA5}">
                      <a16:colId xmlns:a16="http://schemas.microsoft.com/office/drawing/2014/main" val="3321252410"/>
                    </a:ext>
                  </a:extLst>
                </a:gridCol>
                <a:gridCol w="4132456">
                  <a:extLst>
                    <a:ext uri="{9D8B030D-6E8A-4147-A177-3AD203B41FA5}">
                      <a16:colId xmlns:a16="http://schemas.microsoft.com/office/drawing/2014/main" val="582133588"/>
                    </a:ext>
                  </a:extLst>
                </a:gridCol>
              </a:tblGrid>
              <a:tr h="664842">
                <a:tc>
                  <a:txBody>
                    <a:bodyPr/>
                    <a:lstStyle/>
                    <a:p>
                      <a:r>
                        <a:rPr lang="en-IN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Work 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50316"/>
                  </a:ext>
                </a:extLst>
              </a:tr>
              <a:tr h="781543">
                <a:tc>
                  <a:txBody>
                    <a:bodyPr/>
                    <a:lstStyle/>
                    <a:p>
                      <a:r>
                        <a:rPr lang="en-IN" dirty="0"/>
                        <a:t>File Upload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Week 1 (Day 1–2)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Implemented image &amp; PDF upload using Stream lit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59174"/>
                  </a:ext>
                </a:extLst>
              </a:tr>
              <a:tr h="781543">
                <a:tc>
                  <a:txBody>
                    <a:bodyPr/>
                    <a:lstStyle/>
                    <a:p>
                      <a:r>
                        <a:rPr lang="en-IN" dirty="0"/>
                        <a:t>PDF to Image Conversion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Week 1 (Day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Converted PDF pages using pdf2image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16045"/>
                  </a:ext>
                </a:extLst>
              </a:tr>
              <a:tr h="781543">
                <a:tc>
                  <a:txBody>
                    <a:bodyPr/>
                    <a:lstStyle/>
                    <a:p>
                      <a:r>
                        <a:rPr lang="en-IN" dirty="0"/>
                        <a:t>Image Preprocessing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Week 1 (Day 4–5)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Gray </a:t>
                      </a:r>
                      <a:r>
                        <a:rPr lang="fr-FR" dirty="0" err="1"/>
                        <a:t>scale</a:t>
                      </a:r>
                      <a:r>
                        <a:rPr lang="fr-FR" dirty="0"/>
                        <a:t>, noise </a:t>
                      </a:r>
                      <a:r>
                        <a:rPr lang="fr-FR" dirty="0" err="1"/>
                        <a:t>removal</a:t>
                      </a:r>
                      <a:r>
                        <a:rPr lang="fr-FR" dirty="0"/>
                        <a:t>, </a:t>
                      </a:r>
                      <a:r>
                        <a:rPr lang="fr-FR" dirty="0" err="1"/>
                        <a:t>contrast</a:t>
                      </a:r>
                      <a:endParaRPr lang="fr-FR" dirty="0"/>
                    </a:p>
                    <a:p>
                      <a:r>
                        <a:rPr lang="fr-FR" dirty="0" err="1"/>
                        <a:t>enhancement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713638"/>
                  </a:ext>
                </a:extLst>
              </a:tr>
              <a:tr h="711061">
                <a:tc>
                  <a:txBody>
                    <a:bodyPr/>
                    <a:lstStyle/>
                    <a:p>
                      <a:r>
                        <a:rPr lang="en-IN" dirty="0"/>
                        <a:t>OCR Text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Week 2 (Day 1–2)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Extracted text using Tesseract OCR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88040"/>
                  </a:ext>
                </a:extLst>
              </a:tr>
              <a:tr h="781543">
                <a:tc>
                  <a:txBody>
                    <a:bodyPr/>
                    <a:lstStyle/>
                    <a:p>
                      <a:r>
                        <a:rPr lang="en-IN" dirty="0"/>
                        <a:t>Testing &amp;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i="1" dirty="0"/>
                        <a:t>Week 2 (Day 3–4)</a:t>
                      </a:r>
                      <a:br>
                        <a:rPr lang="en-IN" dirty="0"/>
                      </a:b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Tested with sample receipts and verified output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126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82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54783" y="685920"/>
            <a:ext cx="6218753" cy="60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8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File Upload Implementation</a:t>
            </a:r>
            <a:endParaRPr lang="en-US" sz="485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223135" y="1633657"/>
            <a:ext cx="3181231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Document Ingestion System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223135" y="2133005"/>
            <a:ext cx="5920264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Our robust file upload mechanism supports multiple formats to accommodate various receipt types and sources. The system intelligently handles different file formats whilst maintaining data integrity throughout the ingestion process.</a:t>
            </a:r>
            <a:endParaRPr lang="en-US" sz="1500" dirty="0">
              <a:latin typeface="Arial Narrow" panose="020B0606020202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223135" y="3555683"/>
            <a:ext cx="59202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JPG &amp; PNG formats</a:t>
            </a:r>
            <a:r>
              <a:rPr lang="en-US" sz="15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 for standard image receipts</a:t>
            </a:r>
            <a:endParaRPr lang="en-US" sz="1500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223135" y="3935611"/>
            <a:ext cx="59202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PDF support</a:t>
            </a:r>
            <a:r>
              <a:rPr lang="en-US" sz="15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 with multi-page document handling</a:t>
            </a:r>
            <a:endParaRPr lang="en-US" sz="1500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223135" y="4315539"/>
            <a:ext cx="5920264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Streamlit integration</a:t>
            </a:r>
            <a:r>
              <a:rPr lang="en-US" sz="15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 for user-friendly uploads</a:t>
            </a:r>
            <a:endParaRPr lang="en-US" sz="1500" dirty="0">
              <a:latin typeface="Arial Narrow" panose="020B0606020202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618934" y="1055013"/>
            <a:ext cx="3788331" cy="91440"/>
          </a:xfrm>
          <a:prstGeom prst="roundRect">
            <a:avLst>
              <a:gd name="adj" fmla="val 191842"/>
            </a:avLst>
          </a:prstGeom>
          <a:solidFill>
            <a:srgbClr val="FC8337"/>
          </a:solidFill>
          <a:ln/>
        </p:spPr>
      </p:sp>
      <p:sp>
        <p:nvSpPr>
          <p:cNvPr id="10" name="Shape 8"/>
          <p:cNvSpPr/>
          <p:nvPr/>
        </p:nvSpPr>
        <p:spPr>
          <a:xfrm>
            <a:off x="10233422" y="752952"/>
            <a:ext cx="584716" cy="584716"/>
          </a:xfrm>
          <a:prstGeom prst="roundRect">
            <a:avLst>
              <a:gd name="adj" fmla="val 156384"/>
            </a:avLst>
          </a:prstGeom>
          <a:solidFill>
            <a:srgbClr val="FC8337"/>
          </a:solidFill>
          <a:ln/>
        </p:spPr>
      </p:sp>
      <p:sp>
        <p:nvSpPr>
          <p:cNvPr id="11" name="Text 9"/>
          <p:cNvSpPr/>
          <p:nvPr/>
        </p:nvSpPr>
        <p:spPr>
          <a:xfrm>
            <a:off x="10513099" y="816949"/>
            <a:ext cx="124481" cy="520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844320" y="1492210"/>
            <a:ext cx="2436376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File Selection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836699" y="1921922"/>
            <a:ext cx="335280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st.file_uploader() interface</a:t>
            </a:r>
            <a:endParaRPr lang="en-US" sz="1500" dirty="0">
              <a:latin typeface="Arial Narrow" panose="020B060602020203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618933" y="2661796"/>
            <a:ext cx="3788331" cy="91440"/>
          </a:xfrm>
          <a:prstGeom prst="roundRect">
            <a:avLst>
              <a:gd name="adj" fmla="val 1918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6" name="Shape 14"/>
          <p:cNvSpPr/>
          <p:nvPr/>
        </p:nvSpPr>
        <p:spPr>
          <a:xfrm>
            <a:off x="10228362" y="2478762"/>
            <a:ext cx="584716" cy="584716"/>
          </a:xfrm>
          <a:prstGeom prst="roundRect">
            <a:avLst>
              <a:gd name="adj" fmla="val 156384"/>
            </a:avLst>
          </a:prstGeom>
          <a:solidFill>
            <a:srgbClr val="FC8337"/>
          </a:solidFill>
          <a:ln/>
        </p:spPr>
      </p:sp>
      <p:sp>
        <p:nvSpPr>
          <p:cNvPr id="17" name="Text 15"/>
          <p:cNvSpPr/>
          <p:nvPr/>
        </p:nvSpPr>
        <p:spPr>
          <a:xfrm>
            <a:off x="10491189" y="2568476"/>
            <a:ext cx="233839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836699" y="3283123"/>
            <a:ext cx="2436376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Format Detection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814789" y="3768995"/>
            <a:ext cx="335280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Automatic file type identification</a:t>
            </a:r>
            <a:endParaRPr lang="en-US" sz="1500" dirty="0">
              <a:latin typeface="Arial Narrow" panose="020B060602020203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618932" y="4505626"/>
            <a:ext cx="3788331" cy="91440"/>
          </a:xfrm>
          <a:prstGeom prst="roundRect">
            <a:avLst>
              <a:gd name="adj" fmla="val 191842"/>
            </a:avLst>
          </a:prstGeom>
          <a:solidFill>
            <a:srgbClr val="FC8337"/>
          </a:solidFill>
          <a:ln/>
        </p:spPr>
      </p:sp>
      <p:sp>
        <p:nvSpPr>
          <p:cNvPr id="22" name="Shape 20"/>
          <p:cNvSpPr/>
          <p:nvPr/>
        </p:nvSpPr>
        <p:spPr>
          <a:xfrm>
            <a:off x="10282981" y="4345277"/>
            <a:ext cx="584716" cy="584716"/>
          </a:xfrm>
          <a:prstGeom prst="roundRect">
            <a:avLst>
              <a:gd name="adj" fmla="val 156384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3" name="Text 21"/>
          <p:cNvSpPr/>
          <p:nvPr/>
        </p:nvSpPr>
        <p:spPr>
          <a:xfrm>
            <a:off x="10513099" y="4450917"/>
            <a:ext cx="233839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814789" y="5165298"/>
            <a:ext cx="2436376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PDF Processing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836697" y="5592920"/>
            <a:ext cx="3352800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pdf2image conversion for PDFs</a:t>
            </a:r>
            <a:endParaRPr lang="en-US" sz="15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4505" y="974342"/>
            <a:ext cx="4295061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8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Image Preprocessing</a:t>
            </a:r>
            <a:endParaRPr lang="en-US" sz="4850" dirty="0">
              <a:latin typeface="Arial Narrow" panose="020B0606020202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87666" y="1892379"/>
            <a:ext cx="7941469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Receipt images often suffer from quality issues such as poor lighting, blur, or noise that significantly impact OCR accuracy. Our preprocessing pipeline addresses these challenges through a series of sophisticated enhancement techniques.</a:t>
            </a:r>
            <a:endParaRPr lang="en-US" sz="1350" dirty="0">
              <a:latin typeface="Arial Narrow" panose="020B060602020203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666" y="2910007"/>
            <a:ext cx="858917" cy="10307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18271" y="3081695"/>
            <a:ext cx="214753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Grayscale Conversion</a:t>
            </a:r>
            <a:endParaRPr lang="en-US" sz="1650" dirty="0">
              <a:latin typeface="Arial Narrow" panose="020B0606020202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118271" y="3453170"/>
            <a:ext cx="691086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Simplifies image data whilst preserving essential text information for processing.</a:t>
            </a:r>
            <a:endParaRPr lang="en-US" sz="1350" dirty="0">
              <a:latin typeface="Arial Narrow" panose="020B060602020203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666" y="3940731"/>
            <a:ext cx="858917" cy="10307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18271" y="4112419"/>
            <a:ext cx="2263735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Contrast Enhancement</a:t>
            </a:r>
            <a:endParaRPr lang="en-US" sz="1650" dirty="0">
              <a:latin typeface="Arial Narrow" panose="020B060602020203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118271" y="4483894"/>
            <a:ext cx="691086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CLAHE algorithm improves text visibility and sharpness across varying lighting conditions.</a:t>
            </a:r>
            <a:endParaRPr lang="en-US" sz="1350" dirty="0">
              <a:latin typeface="Arial Narrow" panose="020B060602020203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666" y="4971455"/>
            <a:ext cx="858917" cy="10307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18271" y="5143143"/>
            <a:ext cx="214753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Noise Removal</a:t>
            </a:r>
            <a:endParaRPr lang="en-US" sz="1650" dirty="0">
              <a:latin typeface="Arial Narrow" panose="020B060602020203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118271" y="5514618"/>
            <a:ext cx="691086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Gaussian blur filtering eliminates unwanted artifacts and smooths image texture.</a:t>
            </a:r>
            <a:endParaRPr lang="en-US" sz="1350" dirty="0">
              <a:latin typeface="Arial Narrow" panose="020B060602020203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345317" y="6388656"/>
            <a:ext cx="7683817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Effective preprocessing can improve OCR accuracy by up to 40%, transforming challenging receipts into clean, readable documents.</a:t>
            </a:r>
            <a:endParaRPr lang="en-US" sz="1350" dirty="0">
              <a:latin typeface="Arial Narrow" panose="020B0606020202030204" pitchFamily="34" charset="0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6087666" y="6195417"/>
            <a:ext cx="22860" cy="936069"/>
          </a:xfrm>
          <a:prstGeom prst="rect">
            <a:avLst/>
          </a:prstGeom>
          <a:solidFill>
            <a:srgbClr val="FC8337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7928" y="960120"/>
            <a:ext cx="405717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8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OCR Text Extraction</a:t>
            </a:r>
            <a:endParaRPr lang="en-US" sz="4850" dirty="0">
              <a:latin typeface="Arial Narrow" panose="020B0606020202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67928" y="1872972"/>
            <a:ext cx="2772489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latin typeface="Aptos Narrow" panose="020B0004020202020204" pitchFamily="34" charset="0"/>
                <a:ea typeface="Saira Medium" pitchFamily="34" charset="-122"/>
                <a:cs typeface="Saira Medium" pitchFamily="34" charset="-120"/>
              </a:rPr>
              <a:t>Optical Character Recognition</a:t>
            </a:r>
            <a:endParaRPr lang="en-US" sz="1550" dirty="0">
              <a:latin typeface="Aptos Narrow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67928" y="2288858"/>
            <a:ext cx="3806190" cy="1557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latin typeface="Aptos Narrow" panose="020B0004020202020204" pitchFamily="34" charset="0"/>
                <a:ea typeface="Roboto" pitchFamily="34" charset="-122"/>
                <a:cs typeface="Roboto" pitchFamily="34" charset="-120"/>
              </a:rPr>
              <a:t>At the heart of our system lies Tesseract OCR, a powerful open-source engine that converts preprocessed images into machine-readable text. The extraction process analyses character patterns, recognises text structures, and outputs formatted data.</a:t>
            </a:r>
            <a:endParaRPr lang="en-US" sz="1250" dirty="0">
              <a:latin typeface="Aptos Narrow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7928" y="3992166"/>
            <a:ext cx="3806190" cy="104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latin typeface="Aptos Narrow" panose="020B0004020202020204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250" dirty="0">
                <a:solidFill>
                  <a:schemeClr val="bg1"/>
                </a:solidFill>
                <a:highlight>
                  <a:srgbClr val="101010"/>
                </a:highlight>
                <a:latin typeface="Aptos Narrow" panose="020B0004020202020204" pitchFamily="34" charset="0"/>
                <a:ea typeface="Consolas" pitchFamily="34" charset="-122"/>
                <a:cs typeface="Consolas" pitchFamily="34" charset="-120"/>
              </a:rPr>
              <a:t>pytesseract.image_to_string()</a:t>
            </a:r>
            <a:r>
              <a:rPr lang="en-US" sz="1250" dirty="0">
                <a:solidFill>
                  <a:schemeClr val="bg1"/>
                </a:solidFill>
                <a:latin typeface="Aptos Narrow" panose="020B0004020202020204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dirty="0">
                <a:latin typeface="Aptos Narrow" panose="020B0004020202020204" pitchFamily="34" charset="0"/>
                <a:ea typeface="Roboto" pitchFamily="34" charset="-122"/>
                <a:cs typeface="Roboto" pitchFamily="34" charset="-120"/>
              </a:rPr>
              <a:t>function serves as our primary interface, processing cleaned images and returning comprehensive text output that captures all visible information from the receipt.</a:t>
            </a:r>
            <a:endParaRPr lang="en-US" sz="1250" dirty="0">
              <a:latin typeface="Aptos Narrow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77502" y="1893213"/>
            <a:ext cx="162282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latin typeface="Aptos Narrow" panose="020B0004020202020204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lang="en-US" sz="1250" dirty="0">
              <a:latin typeface="Aptos Narrow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777502" y="2145983"/>
            <a:ext cx="380619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9" name="Text 6"/>
          <p:cNvSpPr/>
          <p:nvPr/>
        </p:nvSpPr>
        <p:spPr>
          <a:xfrm>
            <a:off x="4777502" y="2272784"/>
            <a:ext cx="2028587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latin typeface="Aptos Narrow" panose="020B0004020202020204" pitchFamily="34" charset="0"/>
                <a:ea typeface="Saira Medium" pitchFamily="34" charset="-122"/>
                <a:cs typeface="Saira Medium" pitchFamily="34" charset="-120"/>
              </a:rPr>
              <a:t>Image Input</a:t>
            </a:r>
            <a:endParaRPr lang="en-US" sz="1550" dirty="0">
              <a:latin typeface="Aptos Narrow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777502" y="2688669"/>
            <a:ext cx="380619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latin typeface="Aptos Narrow" panose="020B0004020202020204" pitchFamily="34" charset="0"/>
                <a:ea typeface="Roboto" pitchFamily="34" charset="-122"/>
                <a:cs typeface="Roboto" pitchFamily="34" charset="-120"/>
              </a:rPr>
              <a:t>Preprocessed receipt image loaded into memory</a:t>
            </a:r>
            <a:endParaRPr lang="en-US" sz="1250" dirty="0">
              <a:latin typeface="Aptos Narrow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777502" y="3232190"/>
            <a:ext cx="162282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latin typeface="Aptos Narrow" panose="020B0004020202020204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lang="en-US" sz="1250" dirty="0">
              <a:latin typeface="Aptos Narrow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777502" y="3484959"/>
            <a:ext cx="380619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3" name="Text 10"/>
          <p:cNvSpPr/>
          <p:nvPr/>
        </p:nvSpPr>
        <p:spPr>
          <a:xfrm>
            <a:off x="4777502" y="3611761"/>
            <a:ext cx="207002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latin typeface="Aptos Narrow" panose="020B0004020202020204" pitchFamily="34" charset="0"/>
                <a:ea typeface="Saira Medium" pitchFamily="34" charset="-122"/>
                <a:cs typeface="Saira Medium" pitchFamily="34" charset="-120"/>
              </a:rPr>
              <a:t>Character Recognition</a:t>
            </a:r>
            <a:endParaRPr lang="en-US" sz="1550" dirty="0">
              <a:latin typeface="Aptos Narrow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77502" y="4027646"/>
            <a:ext cx="380619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latin typeface="Aptos Narrow" panose="020B0004020202020204" pitchFamily="34" charset="0"/>
                <a:ea typeface="Roboto" pitchFamily="34" charset="-122"/>
                <a:cs typeface="Roboto" pitchFamily="34" charset="-120"/>
              </a:rPr>
              <a:t>Tesseract analyses and identifies text patterns</a:t>
            </a:r>
            <a:endParaRPr lang="en-US" sz="1250" dirty="0">
              <a:latin typeface="Aptos Narrow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777502" y="4571167"/>
            <a:ext cx="162282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latin typeface="Aptos Narrow" panose="020B0004020202020204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lang="en-US" sz="1250" dirty="0">
              <a:latin typeface="Aptos Narrow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777502" y="4823936"/>
            <a:ext cx="380619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7" name="Text 14"/>
          <p:cNvSpPr/>
          <p:nvPr/>
        </p:nvSpPr>
        <p:spPr>
          <a:xfrm>
            <a:off x="4777502" y="4950738"/>
            <a:ext cx="2028587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latin typeface="Aptos Narrow" panose="020B0004020202020204" pitchFamily="34" charset="0"/>
                <a:ea typeface="Saira Medium" pitchFamily="34" charset="-122"/>
                <a:cs typeface="Saira Medium" pitchFamily="34" charset="-120"/>
              </a:rPr>
              <a:t>Text Assembly</a:t>
            </a:r>
            <a:endParaRPr lang="en-US" sz="1550" dirty="0">
              <a:latin typeface="Aptos Narrow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777502" y="5366623"/>
            <a:ext cx="380619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latin typeface="Aptos Narrow" panose="020B0004020202020204" pitchFamily="34" charset="0"/>
                <a:ea typeface="Roboto" pitchFamily="34" charset="-122"/>
                <a:cs typeface="Roboto" pitchFamily="34" charset="-120"/>
              </a:rPr>
              <a:t>Characters combined into words and sentences</a:t>
            </a:r>
            <a:endParaRPr lang="en-US" sz="1250" dirty="0">
              <a:latin typeface="Aptos Narrow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4777502" y="5910143"/>
            <a:ext cx="162282" cy="202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latin typeface="Aptos Narrow" panose="020B0004020202020204" pitchFamily="34" charset="0"/>
                <a:ea typeface="Saira Light" pitchFamily="34" charset="-122"/>
                <a:cs typeface="Saira Light" pitchFamily="34" charset="-120"/>
              </a:rPr>
              <a:t>04</a:t>
            </a:r>
            <a:endParaRPr lang="en-US" sz="1250" dirty="0">
              <a:latin typeface="Aptos Narrow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777502" y="6162913"/>
            <a:ext cx="3806190" cy="2286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21" name="Text 18"/>
          <p:cNvSpPr/>
          <p:nvPr/>
        </p:nvSpPr>
        <p:spPr>
          <a:xfrm>
            <a:off x="4777502" y="6289715"/>
            <a:ext cx="2028587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latin typeface="Aptos Narrow" panose="020B0004020202020204" pitchFamily="34" charset="0"/>
                <a:ea typeface="Saira Medium" pitchFamily="34" charset="-122"/>
                <a:cs typeface="Saira Medium" pitchFamily="34" charset="-120"/>
              </a:rPr>
              <a:t>Output Generation</a:t>
            </a:r>
            <a:endParaRPr lang="en-US" sz="1550" dirty="0">
              <a:latin typeface="Aptos Narrow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777502" y="6705600"/>
            <a:ext cx="3806190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latin typeface="Aptos Narrow" panose="020B0004020202020204" pitchFamily="34" charset="0"/>
                <a:ea typeface="Roboto" pitchFamily="34" charset="-122"/>
                <a:cs typeface="Roboto" pitchFamily="34" charset="-120"/>
              </a:rPr>
              <a:t>Structured text data returned for processing</a:t>
            </a:r>
            <a:endParaRPr lang="en-US" sz="1250" dirty="0">
              <a:latin typeface="Aptos Narrow" panose="020B00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60" y="604735"/>
            <a:ext cx="4336971" cy="54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8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Sample Output</a:t>
            </a:r>
            <a:endParaRPr lang="en-US" sz="4850" dirty="0">
              <a:latin typeface="Arial Narrow" panose="020B0606020202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7100" y="1288086"/>
            <a:ext cx="7929801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The OCR extraction process successfully captures critical information from receipts, transforming visual data into structured text that can be further analysed and processed.</a:t>
            </a:r>
            <a:endParaRPr lang="en-US" sz="1350" dirty="0">
              <a:latin typeface="Arial Narrow" panose="020B060602020203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07100" y="2130478"/>
            <a:ext cx="91440" cy="1045250"/>
          </a:xfrm>
          <a:prstGeom prst="roundRect">
            <a:avLst>
              <a:gd name="adj" fmla="val 170748"/>
            </a:avLst>
          </a:prstGeom>
          <a:solidFill>
            <a:srgbClr val="FC8337"/>
          </a:solidFill>
          <a:ln/>
        </p:spPr>
      </p:sp>
      <p:sp>
        <p:nvSpPr>
          <p:cNvPr id="7" name="Text 4"/>
          <p:cNvSpPr/>
          <p:nvPr/>
        </p:nvSpPr>
        <p:spPr>
          <a:xfrm>
            <a:off x="842248" y="2156384"/>
            <a:ext cx="2198251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Merchant Information</a:t>
            </a:r>
            <a:endParaRPr lang="en-US" sz="1700" dirty="0">
              <a:latin typeface="Arial Narrow" panose="020B0606020202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72014" y="2481661"/>
            <a:ext cx="746855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Business name, location, and contact details extracted from receipt header.</a:t>
            </a:r>
            <a:endParaRPr lang="en-US" sz="1350" dirty="0">
              <a:latin typeface="Arial Narrow" panose="020B060602020203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07100" y="3463051"/>
            <a:ext cx="91440" cy="1045250"/>
          </a:xfrm>
          <a:prstGeom prst="roundRect">
            <a:avLst>
              <a:gd name="adj" fmla="val 170748"/>
            </a:avLst>
          </a:prstGeom>
          <a:solidFill>
            <a:srgbClr val="FC8337"/>
          </a:solidFill>
          <a:ln/>
        </p:spPr>
      </p:sp>
      <p:sp>
        <p:nvSpPr>
          <p:cNvPr id="11" name="Text 8"/>
          <p:cNvSpPr/>
          <p:nvPr/>
        </p:nvSpPr>
        <p:spPr>
          <a:xfrm>
            <a:off x="872014" y="3509627"/>
            <a:ext cx="216848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Transaction Details</a:t>
            </a:r>
            <a:endParaRPr lang="en-US" sz="1700" dirty="0">
              <a:latin typeface="Arial Narrow" panose="020B0606020202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67251" y="3862632"/>
            <a:ext cx="746855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Date, time, and transaction reference numbers captured accurately.</a:t>
            </a:r>
            <a:endParaRPr lang="en-US" sz="1350" dirty="0">
              <a:latin typeface="Arial Narrow" panose="020B060602020203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07100" y="4884332"/>
            <a:ext cx="91440" cy="1045250"/>
          </a:xfrm>
          <a:prstGeom prst="roundRect">
            <a:avLst>
              <a:gd name="adj" fmla="val 17074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Text 12"/>
          <p:cNvSpPr/>
          <p:nvPr/>
        </p:nvSpPr>
        <p:spPr>
          <a:xfrm>
            <a:off x="842248" y="4959195"/>
            <a:ext cx="216848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Financial Data</a:t>
            </a:r>
            <a:endParaRPr lang="en-US" sz="1700" dirty="0">
              <a:latin typeface="Arial Narrow" panose="020B0606020202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37723" y="5283106"/>
            <a:ext cx="746855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Total amount, tax breakdown, and payment method information extracted.</a:t>
            </a:r>
            <a:endParaRPr lang="en-US" sz="1350" dirty="0">
              <a:latin typeface="Arial Narrow" panose="020B060602020203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37723" y="6173670"/>
            <a:ext cx="766964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Example extracted text: "ABC Supermarket | Date: 15/03/2024 | Time: 14:30 | Total: ₹1,250.00"</a:t>
            </a:r>
            <a:endParaRPr lang="en-US" sz="1350" dirty="0">
              <a:latin typeface="Arial Narrow" panose="020B060602020203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18530" y="6168251"/>
            <a:ext cx="22860" cy="667822"/>
          </a:xfrm>
          <a:prstGeom prst="rect">
            <a:avLst/>
          </a:prstGeom>
          <a:solidFill>
            <a:srgbClr val="FC8337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3398" y="515898"/>
            <a:ext cx="4681061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8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Milestone 1 Status</a:t>
            </a:r>
            <a:endParaRPr lang="en-US" sz="485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23219" y="1207055"/>
            <a:ext cx="9783604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We have successfully completed all objectives for Milestone 1, establishing a robust foundation for receipt digitisation. Each component has been thoroughly tested and validated to ensure reliable performance.</a:t>
            </a:r>
            <a:endParaRPr lang="en-US" sz="1450" dirty="0">
              <a:latin typeface="Arial Narrow" panose="020B0606020202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824401" y="3502343"/>
            <a:ext cx="2303026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100%</a:t>
            </a:r>
            <a:endParaRPr lang="en-US" sz="3650" dirty="0">
              <a:latin typeface="Arial Narrow" panose="020B060602020203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31" y="2332077"/>
            <a:ext cx="2808684" cy="28086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805708" y="5374719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File Upload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423398" y="5779532"/>
            <a:ext cx="310515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Multi-format support implemented</a:t>
            </a:r>
            <a:endParaRPr lang="en-US" sz="1450" dirty="0">
              <a:latin typeface="Arial Narrow" panose="020B0606020202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63508" y="3502343"/>
            <a:ext cx="2303026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100%</a:t>
            </a:r>
            <a:endParaRPr lang="en-US" sz="3650" dirty="0">
              <a:latin typeface="Arial Narrow" panose="020B060602020203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739" y="2332077"/>
            <a:ext cx="2808684" cy="280868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144816" y="5374719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Preprocessing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762506" y="5779532"/>
            <a:ext cx="310526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Image enhancement pipeline active</a:t>
            </a:r>
            <a:endParaRPr lang="en-US" sz="1450" dirty="0">
              <a:latin typeface="Arial Narrow" panose="020B060602020203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502735" y="3502343"/>
            <a:ext cx="2303026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65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100%</a:t>
            </a:r>
            <a:endParaRPr lang="en-US" sz="3650" dirty="0">
              <a:latin typeface="Arial Narrow" panose="020B060602020203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966" y="2332077"/>
            <a:ext cx="2808684" cy="280868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484043" y="5374719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OCR Extraction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101733" y="5779532"/>
            <a:ext cx="310526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Text recognition fully functional</a:t>
            </a:r>
            <a:endParaRPr lang="en-US" sz="1450" dirty="0">
              <a:latin typeface="Arial Narrow" panose="020B060602020203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2633424" y="6306027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latin typeface="Arial Narrow" panose="020B0606020202030204" pitchFamily="34" charset="0"/>
                <a:ea typeface="Saira Medium" pitchFamily="34" charset="-122"/>
                <a:cs typeface="Saira Medium" pitchFamily="34" charset="-120"/>
              </a:rPr>
              <a:t>Key Achievement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2633424" y="6604991"/>
            <a:ext cx="9363551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latin typeface="Arial Narrow" panose="020B0606020202030204" pitchFamily="34" charset="0"/>
                <a:ea typeface="Roboto" pitchFamily="34" charset="-122"/>
                <a:cs typeface="Roboto" pitchFamily="34" charset="-120"/>
              </a:rPr>
              <a:t>Successfully extracted text from sample receipts with high accuracy, demonstrating the effectiveness of our preprocessing and OCR pipeline.</a:t>
            </a:r>
            <a:endParaRPr lang="en-US" sz="145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</TotalTime>
  <Words>742</Words>
  <Application>Microsoft Office PowerPoint</Application>
  <PresentationFormat>Custom</PresentationFormat>
  <Paragraphs>113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Gill Sans MT</vt:lpstr>
      <vt:lpstr>Arial</vt:lpstr>
      <vt:lpstr>Arial Narrow</vt:lpstr>
      <vt:lpstr>Aptos Narrow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HARINI_KAVETI</dc:creator>
  <cp:lastModifiedBy>HARINI KAVETI</cp:lastModifiedBy>
  <cp:revision>5</cp:revision>
  <dcterms:created xsi:type="dcterms:W3CDTF">2026-01-12T16:13:22Z</dcterms:created>
  <dcterms:modified xsi:type="dcterms:W3CDTF">2026-01-14T10:49:45Z</dcterms:modified>
</cp:coreProperties>
</file>